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Montserrat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e7d5067d4e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" name="Google Shape;15;ge7d5067d4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2db0a566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62db0a566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2db0a566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2db0a566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62db0a566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62db0a566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62db0a566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62db0a566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2db0a566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2db0a566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62db0a566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62db0a566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2db0a566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62db0a566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2db0a566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62db0a566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2db0a566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62db0a566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2db0a566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62db0a566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1456fede9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" name="Google Shape;19;g11456fede9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2db0a566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62db0a566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2db0a566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62db0a566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a22440b64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2a22440b64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a22440b64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2a22440b64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62db0a56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262db0a56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62db0a566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262db0a566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62db0a566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62db0a566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62db0a566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62db0a566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62db0a566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62db0a566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/>
        </p:nvSpPr>
        <p:spPr>
          <a:xfrm>
            <a:off x="1079100" y="1334100"/>
            <a:ext cx="69858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0"/>
              </a:spcAft>
              <a:buNone/>
            </a:pPr>
            <a:r>
              <a:rPr lang="en" sz="22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Acabas de recibir tu primera tarjeta de crédito. ¿La estás usando para obtener recompensas, haciendo algunas compras y pagándolas, o está acumulando polvo?</a:t>
            </a:r>
            <a:endParaRPr sz="2200">
              <a:solidFill>
                <a:srgbClr val="4338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/>
        </p:nvSpPr>
        <p:spPr>
          <a:xfrm>
            <a:off x="1079100" y="1199375"/>
            <a:ext cx="6985800" cy="20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0"/>
              </a:spcAft>
              <a:buNone/>
            </a:pPr>
            <a:r>
              <a:rPr lang="en" sz="22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Tu compañero de clase agotó el límite de su tarjeta de crédito. Ahora tiene un saldo de $2.500 e intereses sobre sus cargos. Pagarlo en tres años le costará $118 al mes. ¿Qué consejo le darías?</a:t>
            </a:r>
            <a:endParaRPr sz="2200">
              <a:solidFill>
                <a:srgbClr val="4338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/>
        </p:nvSpPr>
        <p:spPr>
          <a:xfrm>
            <a:off x="1079100" y="1266250"/>
            <a:ext cx="69858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0"/>
              </a:spcAft>
              <a:buNone/>
            </a:pPr>
            <a:r>
              <a:rPr lang="en" sz="24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Tu primo acaba de recibir su primera tarjeta de crédito. ¿Cuáles son algunos de los pros y los contras de las tarjetas de crédito que compartirías con él?</a:t>
            </a:r>
            <a:endParaRPr sz="2400">
              <a:solidFill>
                <a:srgbClr val="4338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/>
        </p:nvSpPr>
        <p:spPr>
          <a:xfrm>
            <a:off x="1079100" y="1158375"/>
            <a:ext cx="6985800" cy="22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0"/>
              </a:spcAft>
              <a:buNone/>
            </a:pPr>
            <a:r>
              <a:rPr lang="en" sz="24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Tu amigo acaba de conseguir su primer trabajo. No saben dónde depositar su sueldo. ¿Qué le recomendarías: ¿una cuenta corriente, una de ahorros o ambas? ¿Por qué?</a:t>
            </a:r>
            <a:endParaRPr sz="2400">
              <a:solidFill>
                <a:srgbClr val="4338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/>
        </p:nvSpPr>
        <p:spPr>
          <a:xfrm>
            <a:off x="1079100" y="1199375"/>
            <a:ext cx="6985800" cy="20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0"/>
              </a:spcAft>
              <a:buNone/>
            </a:pPr>
            <a:r>
              <a:rPr lang="en" sz="22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Quieres comprar un auto usado. ¿Preferirías arrendarlo y pagar $300 al mes durante 72 meses ($21.600 durante la vigencia del contrato de arrendamiento) o comprarlo directamente y pagar un poco menos ($20.000)?</a:t>
            </a:r>
            <a:endParaRPr sz="2200">
              <a:solidFill>
                <a:srgbClr val="4338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/>
        </p:nvSpPr>
        <p:spPr>
          <a:xfrm>
            <a:off x="1079100" y="1234275"/>
            <a:ext cx="6985800" cy="20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0"/>
              </a:spcAft>
              <a:buNone/>
            </a:pPr>
            <a:r>
              <a:rPr lang="en" sz="22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 acabas de graduar y te mudaste a tu ciudad favorita. ¿Alquilas un lugar por $1.500 al mes o das $10.000 de pago inicial para una casa y pagas una hipoteca de $1.200 al mes? ¿Por qué tomaste esa decisión?</a:t>
            </a:r>
            <a:endParaRPr sz="2200">
              <a:solidFill>
                <a:srgbClr val="4338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/>
        </p:nvSpPr>
        <p:spPr>
          <a:xfrm>
            <a:off x="1079100" y="1461825"/>
            <a:ext cx="69858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0"/>
              </a:spcAft>
              <a:buNone/>
            </a:pPr>
            <a:r>
              <a:rPr lang="en" sz="24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Cuando te sobra dinero, ¿en qué lo gastas? ¿Invitas a tus amigos, compras algo para ti, o ahorras dinero?</a:t>
            </a:r>
            <a:endParaRPr sz="2400">
              <a:solidFill>
                <a:srgbClr val="4338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/>
        </p:nvSpPr>
        <p:spPr>
          <a:xfrm>
            <a:off x="1079100" y="1191375"/>
            <a:ext cx="69858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0"/>
              </a:spcAft>
              <a:buNone/>
            </a:pPr>
            <a:r>
              <a:rPr lang="en" sz="18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Tienes que hacer pagos mensuales de $100 por tu primer automóvil, pero también estás tratando de ahorrar $50 al mes para una computadora portátil nueva. Ganas $200 cada dos semanas con tu trabajo después de la escuela y tienes que comprarte la cena después del trabajo. ¿Cómo puedes asegurarte de no quedarte sin dinero?</a:t>
            </a:r>
            <a:endParaRPr sz="1800">
              <a:solidFill>
                <a:srgbClr val="4338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/>
        </p:nvSpPr>
        <p:spPr>
          <a:xfrm>
            <a:off x="1079100" y="1496550"/>
            <a:ext cx="69858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0"/>
              </a:spcAft>
              <a:buNone/>
            </a:pPr>
            <a:r>
              <a:rPr lang="en" sz="24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¿Le prestarías $50 a un amigo? </a:t>
            </a:r>
            <a:br>
              <a:rPr lang="en" sz="24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24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¿Qué tal $20? ¿Por qué o por qué no? </a:t>
            </a:r>
            <a:br>
              <a:rPr lang="en" sz="24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24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¿La cantidad cambia tu respuesta?</a:t>
            </a:r>
            <a:endParaRPr sz="2400">
              <a:solidFill>
                <a:srgbClr val="4338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/>
        </p:nvSpPr>
        <p:spPr>
          <a:xfrm>
            <a:off x="1079100" y="1262200"/>
            <a:ext cx="69858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0"/>
              </a:spcAft>
              <a:buNone/>
            </a:pPr>
            <a:r>
              <a:rPr lang="en" sz="24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 tuvieras $10 para gastar en la cena, ¿comprarías algo en el supermercado o gastarías dinero en una hamburguesa con papas fritas en tu restaurante favorito?</a:t>
            </a:r>
            <a:endParaRPr sz="2400">
              <a:solidFill>
                <a:srgbClr val="4338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/>
        </p:nvSpPr>
        <p:spPr>
          <a:xfrm>
            <a:off x="1181425" y="1599300"/>
            <a:ext cx="69858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0"/>
              </a:spcAft>
              <a:buNone/>
            </a:pPr>
            <a:r>
              <a:rPr lang="en" sz="22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Tu compañera de equipo quiere un par de tenis nuevos, pero no puede pagarlos en este momento. ¿Qué consejo le darías?</a:t>
            </a:r>
            <a:endParaRPr sz="2200">
              <a:solidFill>
                <a:srgbClr val="4338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/>
        </p:nvSpPr>
        <p:spPr>
          <a:xfrm>
            <a:off x="1079100" y="1335125"/>
            <a:ext cx="6985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0"/>
              </a:spcAft>
              <a:buNone/>
            </a:pPr>
            <a:r>
              <a:rPr lang="en" sz="20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¿Cómo pueden tu y tus amigos ahorrar dinero al ir a su trabajo compartido después de la escuela? ¿Es menos costoso compartir el auto (dividir el gasto de la gasolina), tomar el transporte público (autobús), o caminar? ¿Qué ahorraría más dinero?</a:t>
            </a:r>
            <a:endParaRPr sz="2000">
              <a:solidFill>
                <a:srgbClr val="4338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1079100" y="1130500"/>
            <a:ext cx="6985800" cy="20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0"/>
              </a:spcAft>
              <a:buNone/>
            </a:pPr>
            <a:r>
              <a:rPr lang="en" sz="22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 tus vecinos con niños pequeños necesitaran dinero para comprar alimentos o artículos para el hogar, ¿a dónde podrían acudir para obtener ayuda? ¿Se te ocurren tres lugares que ofrecen asistencia a quienes la necesitan?</a:t>
            </a:r>
            <a:endParaRPr sz="2200">
              <a:solidFill>
                <a:srgbClr val="4338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/>
        </p:nvSpPr>
        <p:spPr>
          <a:xfrm>
            <a:off x="1079100" y="1162425"/>
            <a:ext cx="69858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0"/>
              </a:spcAft>
              <a:buNone/>
            </a:pPr>
            <a:r>
              <a:rPr lang="en" sz="20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Quieres ir a la universidad, pero no estás seguro de cómo pagarla. ¿Preferirías obtener préstamos estudiantiles y asistir a una escuela de cuatro años fuera del estado o asistir a un programa de dos años más asequible en una universidad comunitaria y luego transferirte?</a:t>
            </a:r>
            <a:endParaRPr sz="2000">
              <a:solidFill>
                <a:srgbClr val="4338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/>
        </p:nvSpPr>
        <p:spPr>
          <a:xfrm>
            <a:off x="1378975" y="1329925"/>
            <a:ext cx="65907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0"/>
              </a:spcAft>
              <a:buNone/>
            </a:pPr>
            <a:r>
              <a:rPr lang="en" sz="22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Tienes $100 para durar un mes. </a:t>
            </a:r>
            <a:br>
              <a:rPr lang="en" sz="22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22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¿Gastarías 25 dólares a la semana</a:t>
            </a:r>
            <a:br>
              <a:rPr lang="en" sz="22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22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¿Presupuestarías $3 por día? </a:t>
            </a:r>
            <a:br>
              <a:rPr lang="en" sz="22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22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¿O lo gastarías todo de inmediato?</a:t>
            </a:r>
            <a:endParaRPr sz="2200">
              <a:solidFill>
                <a:srgbClr val="4338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/>
        </p:nvSpPr>
        <p:spPr>
          <a:xfrm>
            <a:off x="1079100" y="1295200"/>
            <a:ext cx="69858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0"/>
              </a:spcAft>
              <a:buNone/>
            </a:pPr>
            <a:r>
              <a:rPr lang="en" sz="22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Tu mejor amigo ganó un premio en efectivo de $50 en una rifa escolar. ¿Debería gastarlo todo (tal vez invitarte a salir), ahorrarlo o gastar una parte y ahorrar el resto?</a:t>
            </a:r>
            <a:endParaRPr sz="2200">
              <a:solidFill>
                <a:srgbClr val="4338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/>
        </p:nvSpPr>
        <p:spPr>
          <a:xfrm>
            <a:off x="1079100" y="1348275"/>
            <a:ext cx="69858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0"/>
              </a:spcAft>
              <a:buNone/>
            </a:pPr>
            <a:r>
              <a:rPr lang="en" sz="24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Tienes $1000 para invertir en acciones de una empresa. Si la acción sube en valor, ganarás dinero. ¿En qué empresa invertirías y por qué?</a:t>
            </a:r>
            <a:endParaRPr sz="2400">
              <a:solidFill>
                <a:srgbClr val="4338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/>
        </p:nvSpPr>
        <p:spPr>
          <a:xfrm>
            <a:off x="1079100" y="1342050"/>
            <a:ext cx="69858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0"/>
              </a:spcAft>
              <a:buNone/>
            </a:pPr>
            <a:r>
              <a:rPr lang="en" sz="22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 tu club tuviera $100 para donar a una causa, ¿a qué sugerirías que donaran y por qué (un refugio de animales, un grupo ambientalista, una investigación sobre el cáncer, etc.)?</a:t>
            </a:r>
            <a:endParaRPr sz="2200">
              <a:solidFill>
                <a:srgbClr val="4338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1079100" y="1239275"/>
            <a:ext cx="6985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0"/>
              </a:spcAft>
              <a:buNone/>
            </a:pPr>
            <a:r>
              <a:rPr lang="en" sz="20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Tu cita necesita un traje formal para el baile de graduación. Tiene $50 para gastar en ello. ¿Recomendarías que compre en tiendas de segunda mano o que deje un depósito de $50 para un traje nuevo y trate de ahorrar para el resto?</a:t>
            </a:r>
            <a:endParaRPr sz="2000">
              <a:solidFill>
                <a:srgbClr val="4338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/>
        </p:nvSpPr>
        <p:spPr>
          <a:xfrm>
            <a:off x="1079100" y="1290225"/>
            <a:ext cx="69858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0"/>
              </a:spcAft>
              <a:buNone/>
            </a:pPr>
            <a:r>
              <a:rPr lang="en" sz="2400">
                <a:solidFill>
                  <a:srgbClr val="4338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Has decidido comprar un teléfono nuevo. Puedes pagarlo al contado o en cuotas mensuales. ¿Cuál prefieres? ¿Por qué tomaste esa decisión?</a:t>
            </a:r>
            <a:endParaRPr sz="2400">
              <a:solidFill>
                <a:srgbClr val="4338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